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484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05413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368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2988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433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239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6427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9143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920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084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1910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24A2B-0EDB-4AAE-A4B3-E343CEC27EC5}" type="datetimeFigureOut">
              <a:rPr lang="pt-PT" smtClean="0"/>
              <a:t>04-01-2018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DFC40-C42C-4FA3-82D5-B23857E1C2D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2494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175" y="2501856"/>
            <a:ext cx="6144521" cy="3253485"/>
          </a:xfrm>
          <a:prstGeom prst="rect">
            <a:avLst/>
          </a:prstGeom>
        </p:spPr>
      </p:pic>
      <p:sp>
        <p:nvSpPr>
          <p:cNvPr id="5" name="Rectângulo 5"/>
          <p:cNvSpPr/>
          <p:nvPr/>
        </p:nvSpPr>
        <p:spPr>
          <a:xfrm>
            <a:off x="5226050" y="5416409"/>
            <a:ext cx="3711575" cy="415087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solidFill>
              <a:srgbClr val="B3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6" name="CaixaDeTexto 22"/>
          <p:cNvSpPr txBox="1">
            <a:spLocks noChangeArrowheads="1"/>
          </p:cNvSpPr>
          <p:nvPr/>
        </p:nvSpPr>
        <p:spPr bwMode="auto">
          <a:xfrm>
            <a:off x="1631950" y="4652963"/>
            <a:ext cx="1187450" cy="692150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300" dirty="0">
                <a:latin typeface="Calibri" pitchFamily="34" charset="0"/>
              </a:rPr>
              <a:t>Rápido acesso </a:t>
            </a:r>
            <a:r>
              <a:rPr lang="pt-PT" sz="1300" dirty="0" smtClean="0">
                <a:latin typeface="Calibri" pitchFamily="34" charset="0"/>
              </a:rPr>
              <a:t>a ”todos </a:t>
            </a:r>
            <a:r>
              <a:rPr lang="pt-PT" sz="1300" dirty="0">
                <a:latin typeface="Calibri" pitchFamily="34" charset="0"/>
              </a:rPr>
              <a:t>os </a:t>
            </a:r>
            <a:r>
              <a:rPr lang="pt-PT" sz="1300" dirty="0" smtClean="0">
                <a:latin typeface="Calibri" pitchFamily="34" charset="0"/>
              </a:rPr>
              <a:t>mercados”</a:t>
            </a:r>
            <a:endParaRPr lang="pt-PT" sz="1300" dirty="0">
              <a:latin typeface="Calibri" pitchFamily="34" charset="0"/>
            </a:endParaRPr>
          </a:p>
        </p:txBody>
      </p:sp>
      <p:sp>
        <p:nvSpPr>
          <p:cNvPr id="7" name="CaixaDeTexto 22"/>
          <p:cNvSpPr txBox="1">
            <a:spLocks noChangeArrowheads="1"/>
          </p:cNvSpPr>
          <p:nvPr/>
        </p:nvSpPr>
        <p:spPr bwMode="auto">
          <a:xfrm>
            <a:off x="9336088" y="3284539"/>
            <a:ext cx="1187450" cy="492125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300">
                <a:latin typeface="Calibri" pitchFamily="34" charset="0"/>
              </a:rPr>
              <a:t>Acesso à área cliente</a:t>
            </a:r>
          </a:p>
        </p:txBody>
      </p:sp>
      <p:sp>
        <p:nvSpPr>
          <p:cNvPr id="8" name="CaixaDeTexto 22"/>
          <p:cNvSpPr txBox="1">
            <a:spLocks noChangeArrowheads="1"/>
          </p:cNvSpPr>
          <p:nvPr/>
        </p:nvSpPr>
        <p:spPr bwMode="auto">
          <a:xfrm>
            <a:off x="1631950" y="3357564"/>
            <a:ext cx="1187450" cy="892175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300">
                <a:latin typeface="Calibri" pitchFamily="34" charset="0"/>
              </a:rPr>
              <a:t>Estrutura em árvore com acesso a todas as categorias</a:t>
            </a:r>
          </a:p>
        </p:txBody>
      </p:sp>
      <p:sp>
        <p:nvSpPr>
          <p:cNvPr id="9" name="CaixaDeTexto 22"/>
          <p:cNvSpPr txBox="1">
            <a:spLocks noChangeArrowheads="1"/>
          </p:cNvSpPr>
          <p:nvPr/>
        </p:nvSpPr>
        <p:spPr bwMode="auto">
          <a:xfrm>
            <a:off x="9336088" y="1989139"/>
            <a:ext cx="1187450" cy="492125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300">
                <a:latin typeface="Calibri" pitchFamily="34" charset="0"/>
              </a:rPr>
              <a:t>Rápido acesso ao carrinho</a:t>
            </a:r>
          </a:p>
        </p:txBody>
      </p:sp>
      <p:sp>
        <p:nvSpPr>
          <p:cNvPr id="10" name="CaixaDeTexto 22"/>
          <p:cNvSpPr txBox="1">
            <a:spLocks noChangeArrowheads="1"/>
          </p:cNvSpPr>
          <p:nvPr/>
        </p:nvSpPr>
        <p:spPr bwMode="auto">
          <a:xfrm>
            <a:off x="9336088" y="4508501"/>
            <a:ext cx="1187450" cy="692497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300" dirty="0" err="1">
                <a:latin typeface="Calibri" pitchFamily="34" charset="0"/>
              </a:rPr>
              <a:t>Tabs</a:t>
            </a:r>
            <a:r>
              <a:rPr lang="pt-PT" sz="1300" dirty="0">
                <a:latin typeface="Calibri" pitchFamily="34" charset="0"/>
              </a:rPr>
              <a:t> de acesso </a:t>
            </a:r>
            <a:r>
              <a:rPr lang="pt-PT" sz="1300" dirty="0" smtClean="0">
                <a:latin typeface="Calibri" pitchFamily="34" charset="0"/>
              </a:rPr>
              <a:t>aos produtos ML</a:t>
            </a:r>
            <a:endParaRPr lang="pt-PT" sz="1300" dirty="0">
              <a:latin typeface="Calibri" pitchFamily="34" charset="0"/>
            </a:endParaRPr>
          </a:p>
        </p:txBody>
      </p:sp>
      <p:sp>
        <p:nvSpPr>
          <p:cNvPr id="11" name="CaixaDeTexto 22"/>
          <p:cNvSpPr txBox="1">
            <a:spLocks noChangeArrowheads="1"/>
          </p:cNvSpPr>
          <p:nvPr/>
        </p:nvSpPr>
        <p:spPr bwMode="auto">
          <a:xfrm>
            <a:off x="9336088" y="5589589"/>
            <a:ext cx="1187450" cy="492125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300">
                <a:latin typeface="Calibri" pitchFamily="34" charset="0"/>
              </a:rPr>
              <a:t>Pesquisa por artigo</a:t>
            </a:r>
          </a:p>
        </p:txBody>
      </p:sp>
      <p:sp>
        <p:nvSpPr>
          <p:cNvPr id="12" name="CaixaDeTexto 22"/>
          <p:cNvSpPr txBox="1">
            <a:spLocks noChangeArrowheads="1"/>
          </p:cNvSpPr>
          <p:nvPr/>
        </p:nvSpPr>
        <p:spPr bwMode="auto">
          <a:xfrm>
            <a:off x="1631950" y="2349500"/>
            <a:ext cx="1187450" cy="692150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300">
                <a:latin typeface="Calibri" pitchFamily="34" charset="0"/>
              </a:rPr>
              <a:t>Encomenda a partir de catálogo</a:t>
            </a:r>
          </a:p>
        </p:txBody>
      </p:sp>
      <p:sp>
        <p:nvSpPr>
          <p:cNvPr id="13" name="Rectângulo 5"/>
          <p:cNvSpPr/>
          <p:nvPr/>
        </p:nvSpPr>
        <p:spPr>
          <a:xfrm>
            <a:off x="4583114" y="2133600"/>
            <a:ext cx="2160587" cy="215900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4" name="Rectângulo 5"/>
          <p:cNvSpPr/>
          <p:nvPr/>
        </p:nvSpPr>
        <p:spPr>
          <a:xfrm>
            <a:off x="5080000" y="2357439"/>
            <a:ext cx="1663700" cy="134937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5" name="Rectângulo 5"/>
          <p:cNvSpPr/>
          <p:nvPr/>
        </p:nvSpPr>
        <p:spPr>
          <a:xfrm>
            <a:off x="3071813" y="2492376"/>
            <a:ext cx="5903912" cy="288925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6" name="Rectângulo 5"/>
          <p:cNvSpPr/>
          <p:nvPr/>
        </p:nvSpPr>
        <p:spPr>
          <a:xfrm>
            <a:off x="3071813" y="2781300"/>
            <a:ext cx="5903912" cy="287338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7" name="Rectângulo 5"/>
          <p:cNvSpPr/>
          <p:nvPr/>
        </p:nvSpPr>
        <p:spPr>
          <a:xfrm>
            <a:off x="6937375" y="2109788"/>
            <a:ext cx="647700" cy="215900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8" name="Rectângulo 5"/>
          <p:cNvSpPr/>
          <p:nvPr/>
        </p:nvSpPr>
        <p:spPr>
          <a:xfrm>
            <a:off x="7620000" y="2106613"/>
            <a:ext cx="647700" cy="215900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19" name="Rectângulo 5"/>
          <p:cNvSpPr/>
          <p:nvPr/>
        </p:nvSpPr>
        <p:spPr>
          <a:xfrm>
            <a:off x="8294688" y="2106613"/>
            <a:ext cx="647700" cy="215900"/>
          </a:xfrm>
          <a:prstGeom prst="rect">
            <a:avLst/>
          </a:prstGeom>
          <a:solidFill>
            <a:srgbClr val="FF0000">
              <a:alpha val="0"/>
            </a:srgbClr>
          </a:solidFill>
          <a:ln w="9525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cxnSp>
        <p:nvCxnSpPr>
          <p:cNvPr id="20" name="Elbow Connector 19"/>
          <p:cNvCxnSpPr>
            <a:cxnSpLocks noChangeShapeType="1"/>
            <a:stCxn id="12" idx="3"/>
            <a:endCxn id="14" idx="1"/>
          </p:cNvCxnSpPr>
          <p:nvPr/>
        </p:nvCxnSpPr>
        <p:spPr bwMode="auto">
          <a:xfrm flipV="1">
            <a:off x="2819400" y="2425701"/>
            <a:ext cx="2260600" cy="269875"/>
          </a:xfrm>
          <a:prstGeom prst="bentConnector3">
            <a:avLst>
              <a:gd name="adj1" fmla="val 6856"/>
            </a:avLst>
          </a:prstGeom>
          <a:noFill/>
          <a:ln w="25400">
            <a:solidFill>
              <a:srgbClr val="000090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Elbow Connector 20"/>
          <p:cNvCxnSpPr>
            <a:cxnSpLocks noChangeShapeType="1"/>
            <a:endCxn id="16" idx="1"/>
          </p:cNvCxnSpPr>
          <p:nvPr/>
        </p:nvCxnSpPr>
        <p:spPr bwMode="auto">
          <a:xfrm rot="10800000" flipH="1">
            <a:off x="2855913" y="2924175"/>
            <a:ext cx="215900" cy="1055688"/>
          </a:xfrm>
          <a:prstGeom prst="bentConnector3">
            <a:avLst>
              <a:gd name="adj1" fmla="val 14912"/>
            </a:avLst>
          </a:prstGeom>
          <a:noFill/>
          <a:ln w="25400">
            <a:solidFill>
              <a:srgbClr val="000090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Elbow Connector 21"/>
          <p:cNvCxnSpPr>
            <a:cxnSpLocks noChangeShapeType="1"/>
          </p:cNvCxnSpPr>
          <p:nvPr/>
        </p:nvCxnSpPr>
        <p:spPr bwMode="auto">
          <a:xfrm>
            <a:off x="2819400" y="5083910"/>
            <a:ext cx="2260600" cy="540042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90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Elbow Connector 22"/>
          <p:cNvCxnSpPr>
            <a:cxnSpLocks noChangeShapeType="1"/>
            <a:stCxn id="9" idx="1"/>
            <a:endCxn id="19" idx="0"/>
          </p:cNvCxnSpPr>
          <p:nvPr/>
        </p:nvCxnSpPr>
        <p:spPr bwMode="auto">
          <a:xfrm rot="10800000">
            <a:off x="8618538" y="2106614"/>
            <a:ext cx="717550" cy="128587"/>
          </a:xfrm>
          <a:prstGeom prst="bentConnector4">
            <a:avLst>
              <a:gd name="adj1" fmla="val 27440"/>
              <a:gd name="adj2" fmla="val 277412"/>
            </a:avLst>
          </a:prstGeom>
          <a:noFill/>
          <a:ln w="25400">
            <a:solidFill>
              <a:srgbClr val="000090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Elbow Connector 23"/>
          <p:cNvCxnSpPr>
            <a:cxnSpLocks noChangeShapeType="1"/>
            <a:endCxn id="13" idx="1"/>
          </p:cNvCxnSpPr>
          <p:nvPr/>
        </p:nvCxnSpPr>
        <p:spPr bwMode="auto">
          <a:xfrm rot="10800000">
            <a:off x="4583114" y="2241551"/>
            <a:ext cx="4751387" cy="3692525"/>
          </a:xfrm>
          <a:prstGeom prst="bentConnector3">
            <a:avLst>
              <a:gd name="adj1" fmla="val 104810"/>
            </a:avLst>
          </a:prstGeom>
          <a:noFill/>
          <a:ln w="25400">
            <a:solidFill>
              <a:srgbClr val="000090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Elbow Connector 24"/>
          <p:cNvCxnSpPr>
            <a:cxnSpLocks noChangeShapeType="1"/>
            <a:stCxn id="10" idx="1"/>
            <a:endCxn id="15" idx="3"/>
          </p:cNvCxnSpPr>
          <p:nvPr/>
        </p:nvCxnSpPr>
        <p:spPr bwMode="auto">
          <a:xfrm rot="10800000">
            <a:off x="8975726" y="2636840"/>
            <a:ext cx="360363" cy="2217911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90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Elbow Connector 25"/>
          <p:cNvCxnSpPr>
            <a:cxnSpLocks noChangeShapeType="1"/>
            <a:stCxn id="7" idx="1"/>
            <a:endCxn id="18" idx="2"/>
          </p:cNvCxnSpPr>
          <p:nvPr/>
        </p:nvCxnSpPr>
        <p:spPr bwMode="auto">
          <a:xfrm rot="10800000">
            <a:off x="7943850" y="2322514"/>
            <a:ext cx="1392238" cy="1208087"/>
          </a:xfrm>
          <a:prstGeom prst="bentConnector2">
            <a:avLst/>
          </a:prstGeom>
          <a:noFill/>
          <a:ln w="25400">
            <a:solidFill>
              <a:srgbClr val="000090"/>
            </a:solidFill>
            <a:miter lim="800000"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Rectangle 52"/>
          <p:cNvSpPr>
            <a:spLocks noChangeArrowheads="1"/>
          </p:cNvSpPr>
          <p:nvPr/>
        </p:nvSpPr>
        <p:spPr bwMode="auto">
          <a:xfrm>
            <a:off x="4295775" y="1433514"/>
            <a:ext cx="74882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1600" dirty="0"/>
              <a:t>O Primeiro contacto com marca </a:t>
            </a:r>
          </a:p>
        </p:txBody>
      </p:sp>
    </p:spTree>
    <p:extLst>
      <p:ext uri="{BB962C8B-B14F-4D97-AF65-F5344CB8AC3E}">
        <p14:creationId xmlns:p14="http://schemas.microsoft.com/office/powerpoint/2010/main" val="281979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524000" y="1196975"/>
            <a:ext cx="9144000" cy="4553646"/>
            <a:chOff x="1524000" y="1196975"/>
            <a:chExt cx="9144000" cy="4553646"/>
          </a:xfrm>
        </p:grpSpPr>
        <p:pic>
          <p:nvPicPr>
            <p:cNvPr id="4" name="Picture 12" descr="Captura de ecrã - 2013-03-05, 10.31.13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24000" y="1792289"/>
              <a:ext cx="9144000" cy="695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42"/>
            <p:cNvSpPr>
              <a:spLocks noChangeArrowheads="1"/>
            </p:cNvSpPr>
            <p:nvPr/>
          </p:nvSpPr>
          <p:spPr bwMode="auto">
            <a:xfrm>
              <a:off x="2063750" y="1196975"/>
              <a:ext cx="748823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1600"/>
                <a:t>O Header apresenta todas as suas funcionalidades de uma forma mais simples e </a:t>
              </a:r>
              <a:r>
                <a:rPr lang="ja-JP" altLang="pt-PT" sz="1600"/>
                <a:t>“</a:t>
              </a:r>
              <a:r>
                <a:rPr lang="pt-PT" altLang="ja-JP" sz="1600"/>
                <a:t>clean</a:t>
              </a:r>
              <a:r>
                <a:rPr lang="ja-JP" altLang="pt-PT" sz="1600"/>
                <a:t>”</a:t>
              </a:r>
              <a:r>
                <a:rPr lang="pt-PT" altLang="ja-JP" sz="1600"/>
                <a:t>.</a:t>
              </a:r>
              <a:endParaRPr lang="pt-PT" sz="1600"/>
            </a:p>
          </p:txBody>
        </p:sp>
        <p:pic>
          <p:nvPicPr>
            <p:cNvPr id="9" name="Picture 49" descr="Captura de ecrã - 2013-02-27, 16.05.55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24000" y="3573463"/>
              <a:ext cx="2693988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0" name="Elbow Connector 9"/>
            <p:cNvCxnSpPr>
              <a:cxnSpLocks noChangeShapeType="1"/>
            </p:cNvCxnSpPr>
            <p:nvPr/>
          </p:nvCxnSpPr>
          <p:spPr bwMode="auto">
            <a:xfrm rot="5400000">
              <a:off x="2171700" y="2744788"/>
              <a:ext cx="1296988" cy="360362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rgbClr val="000090"/>
              </a:solidFill>
              <a:miter lim="800000"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Elbow Connector 10"/>
            <p:cNvCxnSpPr>
              <a:cxnSpLocks noChangeShapeType="1"/>
            </p:cNvCxnSpPr>
            <p:nvPr/>
          </p:nvCxnSpPr>
          <p:spPr bwMode="auto">
            <a:xfrm rot="16200000" flipH="1">
              <a:off x="9409113" y="2565400"/>
              <a:ext cx="647700" cy="215900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rgbClr val="000090"/>
              </a:solidFill>
              <a:miter lim="800000"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Elbow Connector 11"/>
            <p:cNvCxnSpPr>
              <a:cxnSpLocks noChangeShapeType="1"/>
            </p:cNvCxnSpPr>
            <p:nvPr/>
          </p:nvCxnSpPr>
          <p:spPr bwMode="auto">
            <a:xfrm rot="5400000">
              <a:off x="7193756" y="2655094"/>
              <a:ext cx="1081088" cy="323850"/>
            </a:xfrm>
            <a:prstGeom prst="bentConnector3">
              <a:avLst>
                <a:gd name="adj1" fmla="val 50000"/>
              </a:avLst>
            </a:prstGeom>
            <a:noFill/>
            <a:ln w="25400">
              <a:solidFill>
                <a:srgbClr val="000090"/>
              </a:solidFill>
              <a:miter lim="800000"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TextBox 12"/>
            <p:cNvSpPr txBox="1"/>
            <p:nvPr/>
          </p:nvSpPr>
          <p:spPr>
            <a:xfrm>
              <a:off x="1631951" y="4365626"/>
              <a:ext cx="2087563" cy="138499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285750" indent="-285750">
                <a:buFont typeface="Arial"/>
                <a:buChar char="•"/>
                <a:defRPr/>
              </a:pPr>
              <a:r>
                <a:rPr lang="en-US" sz="1400" dirty="0" err="1">
                  <a:latin typeface="Arial" charset="0"/>
                </a:rPr>
                <a:t>Possibilidade</a:t>
              </a:r>
              <a:r>
                <a:rPr lang="en-US" sz="1400" dirty="0">
                  <a:latin typeface="Arial" charset="0"/>
                </a:rPr>
                <a:t> de </a:t>
              </a:r>
              <a:r>
                <a:rPr lang="en-US" sz="1400" dirty="0" err="1">
                  <a:latin typeface="Arial" charset="0"/>
                </a:rPr>
                <a:t>pesquisar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err="1">
                  <a:latin typeface="Arial" charset="0"/>
                </a:rPr>
                <a:t>em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err="1">
                  <a:latin typeface="Arial" charset="0"/>
                </a:rPr>
                <a:t>qualquer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err="1">
                  <a:latin typeface="Arial" charset="0"/>
                </a:rPr>
                <a:t>momento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err="1">
                  <a:latin typeface="Arial" charset="0"/>
                </a:rPr>
                <a:t>os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err="1">
                  <a:latin typeface="Arial" charset="0"/>
                </a:rPr>
                <a:t>artigos</a:t>
              </a:r>
              <a:r>
                <a:rPr lang="en-US" sz="1400" dirty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por</a:t>
              </a:r>
              <a:r>
                <a:rPr lang="en-US" sz="1400" dirty="0" smtClean="0">
                  <a:latin typeface="Arial" charset="0"/>
                </a:rPr>
                <a:t> </a:t>
              </a:r>
              <a:r>
                <a:rPr lang="en-US" sz="1400" dirty="0" err="1" smtClean="0">
                  <a:latin typeface="Arial" charset="0"/>
                </a:rPr>
                <a:t>categoria</a:t>
              </a:r>
              <a:r>
                <a:rPr lang="en-US" sz="1400" dirty="0" smtClean="0">
                  <a:latin typeface="Arial" charset="0"/>
                </a:rPr>
                <a:t>, </a:t>
              </a:r>
              <a:r>
                <a:rPr lang="en-US" sz="1400" dirty="0" err="1" smtClean="0">
                  <a:latin typeface="Arial" charset="0"/>
                </a:rPr>
                <a:t>tipo</a:t>
              </a:r>
              <a:r>
                <a:rPr lang="en-US" sz="1400" dirty="0" smtClean="0">
                  <a:latin typeface="Arial" charset="0"/>
                </a:rPr>
                <a:t> de </a:t>
              </a:r>
              <a:r>
                <a:rPr lang="en-US" sz="1400" dirty="0" err="1" smtClean="0">
                  <a:latin typeface="Arial" charset="0"/>
                </a:rPr>
                <a:t>produto</a:t>
              </a:r>
              <a:r>
                <a:rPr lang="en-US" sz="1400" dirty="0" smtClean="0">
                  <a:latin typeface="Arial" charset="0"/>
                </a:rPr>
                <a:t>, </a:t>
              </a:r>
              <a:r>
                <a:rPr lang="en-US" sz="1400" dirty="0" err="1" smtClean="0">
                  <a:latin typeface="Arial" charset="0"/>
                </a:rPr>
                <a:t>etc</a:t>
              </a:r>
              <a:endParaRPr lang="en-US" sz="1000" dirty="0">
                <a:latin typeface="Arial" charset="0"/>
              </a:endParaRPr>
            </a:p>
          </p:txBody>
        </p:sp>
        <p:sp>
          <p:nvSpPr>
            <p:cNvPr id="15" name="TextBox 23"/>
            <p:cNvSpPr txBox="1">
              <a:spLocks noChangeArrowheads="1"/>
            </p:cNvSpPr>
            <p:nvPr/>
          </p:nvSpPr>
          <p:spPr bwMode="auto">
            <a:xfrm>
              <a:off x="6797040" y="3717729"/>
              <a:ext cx="1655763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Atalhos</a:t>
              </a:r>
              <a:r>
                <a:rPr lang="en-US" sz="1400" dirty="0"/>
                <a:t> de </a:t>
              </a:r>
              <a:r>
                <a:rPr lang="en-US" sz="1400" dirty="0" err="1"/>
                <a:t>acesso</a:t>
              </a:r>
              <a:r>
                <a:rPr lang="en-US" sz="1400" dirty="0"/>
                <a:t> à </a:t>
              </a:r>
              <a:r>
                <a:rPr lang="en-US" sz="1400" dirty="0" err="1"/>
                <a:t>área</a:t>
              </a:r>
              <a:r>
                <a:rPr lang="en-US" sz="1400" dirty="0"/>
                <a:t> </a:t>
              </a:r>
              <a:r>
                <a:rPr lang="en-US" sz="1400" dirty="0" err="1"/>
                <a:t>cliente</a:t>
              </a:r>
              <a:endParaRPr lang="en-US" sz="1400" dirty="0"/>
            </a:p>
          </p:txBody>
        </p:sp>
        <p:sp>
          <p:nvSpPr>
            <p:cNvPr id="16" name="TextBox 24"/>
            <p:cNvSpPr txBox="1">
              <a:spLocks noChangeArrowheads="1"/>
            </p:cNvSpPr>
            <p:nvPr/>
          </p:nvSpPr>
          <p:spPr bwMode="auto">
            <a:xfrm>
              <a:off x="9085263" y="3266599"/>
              <a:ext cx="1511300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/>
                <a:t>Pré-vizualização</a:t>
              </a:r>
              <a:r>
                <a:rPr lang="en-US" sz="1400" dirty="0"/>
                <a:t> do </a:t>
              </a:r>
              <a:r>
                <a:rPr lang="en-US" sz="1400" dirty="0" err="1"/>
                <a:t>carrinho</a:t>
              </a:r>
              <a:endParaRPr lang="en-US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96000" y="1699708"/>
              <a:ext cx="1476375" cy="7879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566631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06070" y="497766"/>
            <a:ext cx="8229600" cy="792163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pt-PT" dirty="0" err="1" smtClean="0">
                <a:latin typeface="Calibri" pitchFamily="34" charset="0"/>
                <a:ea typeface="ＭＳ Ｐゴシック" pitchFamily="34" charset="-128"/>
              </a:rPr>
              <a:t>E-store</a:t>
            </a:r>
            <a:r>
              <a:rPr lang="pt-PT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PT" sz="3000" i="1" dirty="0" smtClean="0">
                <a:latin typeface="Calibri" pitchFamily="34" charset="0"/>
                <a:ea typeface="ＭＳ Ｐゴシック" pitchFamily="34" charset="-128"/>
              </a:rPr>
              <a:t>– </a:t>
            </a:r>
            <a:r>
              <a:rPr lang="pt-PT" sz="3000" i="1" dirty="0" err="1" smtClean="0">
                <a:latin typeface="Calibri" pitchFamily="34" charset="0"/>
                <a:ea typeface="ＭＳ Ｐゴシック" pitchFamily="34" charset="-128"/>
              </a:rPr>
              <a:t>Footer</a:t>
            </a:r>
            <a:endParaRPr lang="pt-PT" sz="3000" i="1" dirty="0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1974383" y="1362954"/>
            <a:ext cx="84248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600" dirty="0"/>
              <a:t>No </a:t>
            </a:r>
            <a:r>
              <a:rPr lang="pt-PT" sz="1600" dirty="0" err="1"/>
              <a:t>footer</a:t>
            </a:r>
            <a:r>
              <a:rPr lang="pt-PT" sz="1600" dirty="0"/>
              <a:t> o visitante pode encontrar informações sobre os principais serviços </a:t>
            </a:r>
            <a:r>
              <a:rPr lang="pt-PT" sz="1600" dirty="0" smtClean="0"/>
              <a:t>do </a:t>
            </a:r>
            <a:r>
              <a:rPr lang="pt-PT" sz="1600" dirty="0" err="1" smtClean="0"/>
              <a:t>Metr</a:t>
            </a:r>
            <a:endParaRPr lang="pt-PT" sz="1600" dirty="0"/>
          </a:p>
        </p:txBody>
      </p:sp>
      <p:pic>
        <p:nvPicPr>
          <p:cNvPr id="6" name="Picture 1" descr="Captura de ecrã - 2013-02-27, 18.20.46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9733" y="2513891"/>
            <a:ext cx="8545512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22"/>
          <p:cNvSpPr txBox="1">
            <a:spLocks noChangeArrowheads="1"/>
          </p:cNvSpPr>
          <p:nvPr/>
        </p:nvSpPr>
        <p:spPr bwMode="auto">
          <a:xfrm>
            <a:off x="2549058" y="5250741"/>
            <a:ext cx="1728787" cy="692150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300">
                <a:latin typeface="Calibri" pitchFamily="34" charset="0"/>
              </a:rPr>
              <a:t>Links de acesso rápido a serviços/informações</a:t>
            </a:r>
          </a:p>
        </p:txBody>
      </p:sp>
      <p:sp>
        <p:nvSpPr>
          <p:cNvPr id="8" name="CaixaDeTexto 22"/>
          <p:cNvSpPr txBox="1">
            <a:spLocks noChangeArrowheads="1"/>
          </p:cNvSpPr>
          <p:nvPr/>
        </p:nvSpPr>
        <p:spPr bwMode="auto">
          <a:xfrm>
            <a:off x="4998570" y="5437490"/>
            <a:ext cx="1187450" cy="492125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300">
                <a:latin typeface="Calibri" pitchFamily="34" charset="0"/>
              </a:rPr>
              <a:t>Integração das redes sociais</a:t>
            </a:r>
          </a:p>
        </p:txBody>
      </p:sp>
      <p:sp>
        <p:nvSpPr>
          <p:cNvPr id="10" name="CaixaDeTexto 22"/>
          <p:cNvSpPr txBox="1">
            <a:spLocks noChangeArrowheads="1"/>
          </p:cNvSpPr>
          <p:nvPr/>
        </p:nvSpPr>
        <p:spPr bwMode="auto">
          <a:xfrm>
            <a:off x="2622083" y="1721729"/>
            <a:ext cx="1187450" cy="693737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300">
                <a:latin typeface="Calibri" pitchFamily="34" charset="0"/>
              </a:rPr>
              <a:t>Destaque ao principais serviços</a:t>
            </a:r>
          </a:p>
        </p:txBody>
      </p:sp>
      <p:sp>
        <p:nvSpPr>
          <p:cNvPr id="11" name="CaixaDeTexto 22"/>
          <p:cNvSpPr txBox="1">
            <a:spLocks noChangeArrowheads="1"/>
          </p:cNvSpPr>
          <p:nvPr/>
        </p:nvSpPr>
        <p:spPr bwMode="auto">
          <a:xfrm>
            <a:off x="8094195" y="1721729"/>
            <a:ext cx="1187450" cy="493712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300">
                <a:latin typeface="Calibri" pitchFamily="34" charset="0"/>
              </a:rPr>
              <a:t>Pedido de catálogo</a:t>
            </a:r>
          </a:p>
        </p:txBody>
      </p:sp>
      <p:sp>
        <p:nvSpPr>
          <p:cNvPr id="12" name="CaixaDeTexto 22"/>
          <p:cNvSpPr txBox="1">
            <a:spLocks noChangeArrowheads="1"/>
          </p:cNvSpPr>
          <p:nvPr/>
        </p:nvSpPr>
        <p:spPr bwMode="auto">
          <a:xfrm>
            <a:off x="6078070" y="1721729"/>
            <a:ext cx="1403350" cy="492443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300" dirty="0">
                <a:latin typeface="Calibri" pitchFamily="34" charset="0"/>
              </a:rPr>
              <a:t>Nº </a:t>
            </a:r>
            <a:r>
              <a:rPr lang="pt-PT" sz="1300" dirty="0" smtClean="0">
                <a:latin typeface="Calibri" pitchFamily="34" charset="0"/>
              </a:rPr>
              <a:t>contacto Metro</a:t>
            </a:r>
            <a:endParaRPr lang="pt-PT" sz="1300" dirty="0">
              <a:latin typeface="Calibri" pitchFamily="34" charset="0"/>
            </a:endParaRPr>
          </a:p>
        </p:txBody>
      </p:sp>
      <p:cxnSp>
        <p:nvCxnSpPr>
          <p:cNvPr id="13" name="Straight Arrow Connector 12"/>
          <p:cNvCxnSpPr>
            <a:cxnSpLocks noChangeShapeType="1"/>
          </p:cNvCxnSpPr>
          <p:nvPr/>
        </p:nvCxnSpPr>
        <p:spPr bwMode="auto">
          <a:xfrm>
            <a:off x="3125320" y="2442454"/>
            <a:ext cx="0" cy="215900"/>
          </a:xfrm>
          <a:prstGeom prst="straightConnector1">
            <a:avLst/>
          </a:prstGeom>
          <a:noFill/>
          <a:ln w="25400">
            <a:solidFill>
              <a:srgbClr val="00009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/>
          <p:cNvCxnSpPr>
            <a:cxnSpLocks noChangeShapeType="1"/>
          </p:cNvCxnSpPr>
          <p:nvPr/>
        </p:nvCxnSpPr>
        <p:spPr bwMode="auto">
          <a:xfrm>
            <a:off x="6725770" y="2297991"/>
            <a:ext cx="0" cy="288925"/>
          </a:xfrm>
          <a:prstGeom prst="straightConnector1">
            <a:avLst/>
          </a:prstGeom>
          <a:noFill/>
          <a:ln w="25400">
            <a:solidFill>
              <a:srgbClr val="00009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8670458" y="2297991"/>
            <a:ext cx="0" cy="288925"/>
          </a:xfrm>
          <a:prstGeom prst="straightConnector1">
            <a:avLst/>
          </a:prstGeom>
          <a:noFill/>
          <a:ln w="25400">
            <a:solidFill>
              <a:srgbClr val="00009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flipV="1">
            <a:off x="3053883" y="4890379"/>
            <a:ext cx="0" cy="317500"/>
          </a:xfrm>
          <a:prstGeom prst="straightConnector1">
            <a:avLst/>
          </a:prstGeom>
          <a:noFill/>
          <a:ln w="25400">
            <a:solidFill>
              <a:srgbClr val="00009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Right Brace 16"/>
          <p:cNvSpPr>
            <a:spLocks/>
          </p:cNvSpPr>
          <p:nvPr/>
        </p:nvSpPr>
        <p:spPr bwMode="auto">
          <a:xfrm rot="5400000">
            <a:off x="5466089" y="3241184"/>
            <a:ext cx="504825" cy="3455987"/>
          </a:xfrm>
          <a:prstGeom prst="rightBrace">
            <a:avLst>
              <a:gd name="adj1" fmla="val 8304"/>
              <a:gd name="adj2" fmla="val 50000"/>
            </a:avLst>
          </a:prstGeom>
          <a:noFill/>
          <a:ln w="25400">
            <a:solidFill>
              <a:srgbClr val="000090"/>
            </a:solidFill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CaixaDeTexto 22"/>
          <p:cNvSpPr txBox="1">
            <a:spLocks noChangeArrowheads="1"/>
          </p:cNvSpPr>
          <p:nvPr/>
        </p:nvSpPr>
        <p:spPr bwMode="auto">
          <a:xfrm>
            <a:off x="4277845" y="1721729"/>
            <a:ext cx="1403350" cy="493712"/>
          </a:xfrm>
          <a:prstGeom prst="rect">
            <a:avLst/>
          </a:prstGeom>
          <a:noFill/>
          <a:ln w="9525">
            <a:solidFill>
              <a:srgbClr val="FF0000">
                <a:alpha val="30980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1300">
                <a:latin typeface="Calibri" pitchFamily="34" charset="0"/>
              </a:rPr>
              <a:t>Pagamento seguro</a:t>
            </a:r>
          </a:p>
        </p:txBody>
      </p:sp>
      <p:cxnSp>
        <p:nvCxnSpPr>
          <p:cNvPr id="20" name="Straight Arrow Connector 19"/>
          <p:cNvCxnSpPr>
            <a:cxnSpLocks noChangeShapeType="1"/>
          </p:cNvCxnSpPr>
          <p:nvPr/>
        </p:nvCxnSpPr>
        <p:spPr bwMode="auto">
          <a:xfrm>
            <a:off x="4925545" y="2297991"/>
            <a:ext cx="0" cy="360363"/>
          </a:xfrm>
          <a:prstGeom prst="straightConnector1">
            <a:avLst/>
          </a:prstGeom>
          <a:noFill/>
          <a:ln w="25400">
            <a:solidFill>
              <a:srgbClr val="000090"/>
            </a:solidFill>
            <a:round/>
            <a:headEnd/>
            <a:tailEnd type="arrow" w="med" len="med"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Rectangle 20"/>
          <p:cNvSpPr/>
          <p:nvPr/>
        </p:nvSpPr>
        <p:spPr>
          <a:xfrm>
            <a:off x="3990507" y="3355155"/>
            <a:ext cx="5745163" cy="13616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angle 21"/>
          <p:cNvSpPr/>
          <p:nvPr/>
        </p:nvSpPr>
        <p:spPr>
          <a:xfrm>
            <a:off x="1974383" y="3808207"/>
            <a:ext cx="1543368" cy="6503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38503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1484932" y="1196975"/>
            <a:ext cx="8928100" cy="5013325"/>
            <a:chOff x="1484932" y="1196975"/>
            <a:chExt cx="8928100" cy="5013325"/>
          </a:xfrm>
        </p:grpSpPr>
        <p:grpSp>
          <p:nvGrpSpPr>
            <p:cNvPr id="45" name="Group 44"/>
            <p:cNvGrpSpPr/>
            <p:nvPr/>
          </p:nvGrpSpPr>
          <p:grpSpPr>
            <a:xfrm>
              <a:off x="3212132" y="2349500"/>
              <a:ext cx="5003800" cy="3860800"/>
              <a:chOff x="3212132" y="2349500"/>
              <a:chExt cx="5003800" cy="3860800"/>
            </a:xfrm>
          </p:grpSpPr>
          <p:pic>
            <p:nvPicPr>
              <p:cNvPr id="13" name="Picture 43" descr="Captura de ecrã - 2013-02-27, 16.47.35.png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212132" y="2349500"/>
                <a:ext cx="5003800" cy="3860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49271" y="2360818"/>
                <a:ext cx="3966661" cy="3849482"/>
              </a:xfrm>
              <a:prstGeom prst="rect">
                <a:avLst/>
              </a:prstGeom>
            </p:spPr>
          </p:pic>
        </p:grpSp>
        <p:sp>
          <p:nvSpPr>
            <p:cNvPr id="4" name="Rectangle 34"/>
            <p:cNvSpPr>
              <a:spLocks noChangeArrowheads="1"/>
            </p:cNvSpPr>
            <p:nvPr/>
          </p:nvSpPr>
          <p:spPr bwMode="auto">
            <a:xfrm>
              <a:off x="2132632" y="1196975"/>
              <a:ext cx="7488238" cy="52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1400" dirty="0"/>
                <a:t>É através das páginas com a listagem de produtos que o cliente tem o primeiro contacto com os produtos </a:t>
              </a:r>
              <a:r>
                <a:rPr lang="pt-PT" sz="1400" dirty="0" smtClean="0"/>
                <a:t>Metro</a:t>
              </a:r>
              <a:r>
                <a:rPr lang="pt-PT" sz="1400" dirty="0" smtClean="0"/>
                <a:t>. </a:t>
              </a:r>
              <a:endParaRPr lang="pt-PT" sz="1400" dirty="0"/>
            </a:p>
          </p:txBody>
        </p:sp>
        <p:sp>
          <p:nvSpPr>
            <p:cNvPr id="5" name="CaixaDeTexto 22"/>
            <p:cNvSpPr txBox="1">
              <a:spLocks noChangeArrowheads="1"/>
            </p:cNvSpPr>
            <p:nvPr/>
          </p:nvSpPr>
          <p:spPr bwMode="auto">
            <a:xfrm>
              <a:off x="1484932" y="2565400"/>
              <a:ext cx="1187450" cy="49212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>
                  <a:latin typeface="Calibri" pitchFamily="34" charset="0"/>
                </a:rPr>
                <a:t>Acesso a todas subcategorias</a:t>
              </a:r>
            </a:p>
          </p:txBody>
        </p:sp>
        <p:sp>
          <p:nvSpPr>
            <p:cNvPr id="6" name="CaixaDeTexto 22"/>
            <p:cNvSpPr txBox="1">
              <a:spLocks noChangeArrowheads="1"/>
            </p:cNvSpPr>
            <p:nvPr/>
          </p:nvSpPr>
          <p:spPr bwMode="auto">
            <a:xfrm>
              <a:off x="1484932" y="3573463"/>
              <a:ext cx="1187450" cy="492443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 dirty="0" smtClean="0">
                  <a:latin typeface="Calibri" pitchFamily="34" charset="0"/>
                </a:rPr>
                <a:t>Filtro categoria</a:t>
              </a:r>
              <a:endParaRPr lang="pt-PT" sz="1300" dirty="0">
                <a:latin typeface="Calibri" pitchFamily="34" charset="0"/>
              </a:endParaRPr>
            </a:p>
          </p:txBody>
        </p:sp>
        <p:sp>
          <p:nvSpPr>
            <p:cNvPr id="7" name="CaixaDeTexto 22"/>
            <p:cNvSpPr txBox="1">
              <a:spLocks noChangeArrowheads="1"/>
            </p:cNvSpPr>
            <p:nvPr/>
          </p:nvSpPr>
          <p:spPr bwMode="auto">
            <a:xfrm>
              <a:off x="1484932" y="5013325"/>
              <a:ext cx="1187450" cy="492443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 dirty="0">
                  <a:latin typeface="Calibri" pitchFamily="34" charset="0"/>
                </a:rPr>
                <a:t>Filtro por </a:t>
              </a:r>
              <a:r>
                <a:rPr lang="pt-PT" sz="1300" dirty="0" smtClean="0">
                  <a:latin typeface="Calibri" pitchFamily="34" charset="0"/>
                </a:rPr>
                <a:t>produto</a:t>
              </a:r>
              <a:endParaRPr lang="pt-PT" sz="1300" dirty="0">
                <a:latin typeface="Calibri" pitchFamily="34" charset="0"/>
              </a:endParaRPr>
            </a:p>
          </p:txBody>
        </p:sp>
        <p:sp>
          <p:nvSpPr>
            <p:cNvPr id="8" name="CaixaDeTexto 22"/>
            <p:cNvSpPr txBox="1">
              <a:spLocks noChangeArrowheads="1"/>
            </p:cNvSpPr>
            <p:nvPr/>
          </p:nvSpPr>
          <p:spPr bwMode="auto">
            <a:xfrm>
              <a:off x="1484932" y="4221163"/>
              <a:ext cx="1187450" cy="492443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 dirty="0">
                  <a:latin typeface="Calibri" pitchFamily="34" charset="0"/>
                </a:rPr>
                <a:t>Filtro por </a:t>
              </a:r>
              <a:r>
                <a:rPr lang="pt-PT" sz="1300" dirty="0" smtClean="0">
                  <a:latin typeface="Calibri" pitchFamily="34" charset="0"/>
                </a:rPr>
                <a:t>linha de produto</a:t>
              </a:r>
              <a:endParaRPr lang="pt-PT" sz="1300" dirty="0">
                <a:latin typeface="Calibri" pitchFamily="34" charset="0"/>
              </a:endParaRPr>
            </a:p>
          </p:txBody>
        </p:sp>
        <p:sp>
          <p:nvSpPr>
            <p:cNvPr id="9" name="CaixaDeTexto 22"/>
            <p:cNvSpPr txBox="1">
              <a:spLocks noChangeArrowheads="1"/>
            </p:cNvSpPr>
            <p:nvPr/>
          </p:nvSpPr>
          <p:spPr bwMode="auto">
            <a:xfrm>
              <a:off x="1484932" y="5589588"/>
              <a:ext cx="1187450" cy="49212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>
                  <a:latin typeface="Calibri" pitchFamily="34" charset="0"/>
                </a:rPr>
                <a:t>Filtro por preço</a:t>
              </a:r>
            </a:p>
          </p:txBody>
        </p:sp>
        <p:sp>
          <p:nvSpPr>
            <p:cNvPr id="10" name="CaixaDeTexto 22"/>
            <p:cNvSpPr txBox="1">
              <a:spLocks noChangeArrowheads="1"/>
            </p:cNvSpPr>
            <p:nvPr/>
          </p:nvSpPr>
          <p:spPr bwMode="auto">
            <a:xfrm>
              <a:off x="5517182" y="1773238"/>
              <a:ext cx="936625" cy="49212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>
                  <a:latin typeface="Calibri" pitchFamily="34" charset="0"/>
                </a:rPr>
                <a:t>Ordernar por preço</a:t>
              </a:r>
            </a:p>
          </p:txBody>
        </p:sp>
        <p:sp>
          <p:nvSpPr>
            <p:cNvPr id="11" name="CaixaDeTexto 22"/>
            <p:cNvSpPr txBox="1">
              <a:spLocks noChangeArrowheads="1"/>
            </p:cNvSpPr>
            <p:nvPr/>
          </p:nvSpPr>
          <p:spPr bwMode="auto">
            <a:xfrm>
              <a:off x="4509120" y="1773238"/>
              <a:ext cx="935037" cy="49212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>
                  <a:latin typeface="Calibri" pitchFamily="34" charset="0"/>
                </a:rPr>
                <a:t>Nº artigos por página</a:t>
              </a:r>
            </a:p>
          </p:txBody>
        </p:sp>
        <p:sp>
          <p:nvSpPr>
            <p:cNvPr id="12" name="CaixaDeTexto 22"/>
            <p:cNvSpPr txBox="1">
              <a:spLocks noChangeArrowheads="1"/>
            </p:cNvSpPr>
            <p:nvPr/>
          </p:nvSpPr>
          <p:spPr bwMode="auto">
            <a:xfrm>
              <a:off x="8612807" y="3789363"/>
              <a:ext cx="1800225" cy="692150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 dirty="0" err="1">
                  <a:latin typeface="Calibri" pitchFamily="34" charset="0"/>
                </a:rPr>
                <a:t>Pré-vizualização</a:t>
              </a:r>
              <a:r>
                <a:rPr lang="pt-PT" sz="1300" dirty="0">
                  <a:latin typeface="Calibri" pitchFamily="34" charset="0"/>
                </a:rPr>
                <a:t> </a:t>
              </a:r>
              <a:r>
                <a:rPr lang="pt-PT" sz="1300" dirty="0" smtClean="0">
                  <a:latin typeface="Calibri" pitchFamily="34" charset="0"/>
                </a:rPr>
                <a:t>do produto possibilidade </a:t>
              </a:r>
              <a:r>
                <a:rPr lang="pt-PT" sz="1300" dirty="0">
                  <a:latin typeface="Calibri" pitchFamily="34" charset="0"/>
                </a:rPr>
                <a:t>de alteração</a:t>
              </a:r>
            </a:p>
          </p:txBody>
        </p:sp>
        <p:sp>
          <p:nvSpPr>
            <p:cNvPr id="14" name="CaixaDeTexto 22"/>
            <p:cNvSpPr txBox="1">
              <a:spLocks noChangeArrowheads="1"/>
            </p:cNvSpPr>
            <p:nvPr/>
          </p:nvSpPr>
          <p:spPr bwMode="auto">
            <a:xfrm>
              <a:off x="8541370" y="2781300"/>
              <a:ext cx="1728787" cy="49212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pt-PT" sz="1300">
                  <a:latin typeface="Calibri" pitchFamily="34" charset="0"/>
                </a:rPr>
                <a:t>Navegação entre páginas</a:t>
              </a:r>
            </a:p>
          </p:txBody>
        </p:sp>
        <p:cxnSp>
          <p:nvCxnSpPr>
            <p:cNvPr id="15" name="Straight Arrow Connector 14"/>
            <p:cNvCxnSpPr>
              <a:cxnSpLocks noChangeShapeType="1"/>
            </p:cNvCxnSpPr>
            <p:nvPr/>
          </p:nvCxnSpPr>
          <p:spPr bwMode="auto">
            <a:xfrm>
              <a:off x="2708895" y="2924175"/>
              <a:ext cx="360362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Arrow Connector 15"/>
            <p:cNvCxnSpPr>
              <a:cxnSpLocks noChangeShapeType="1"/>
            </p:cNvCxnSpPr>
            <p:nvPr/>
          </p:nvCxnSpPr>
          <p:spPr bwMode="auto">
            <a:xfrm>
              <a:off x="2708895" y="3860800"/>
              <a:ext cx="360362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Straight Arrow Connector 16"/>
            <p:cNvCxnSpPr>
              <a:cxnSpLocks noChangeShapeType="1"/>
            </p:cNvCxnSpPr>
            <p:nvPr/>
          </p:nvCxnSpPr>
          <p:spPr bwMode="auto">
            <a:xfrm>
              <a:off x="2708895" y="4581525"/>
              <a:ext cx="360362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Arrow Connector 17"/>
            <p:cNvCxnSpPr>
              <a:cxnSpLocks noChangeShapeType="1"/>
            </p:cNvCxnSpPr>
            <p:nvPr/>
          </p:nvCxnSpPr>
          <p:spPr bwMode="auto">
            <a:xfrm>
              <a:off x="2708895" y="5229225"/>
              <a:ext cx="360362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Straight Arrow Connector 18"/>
            <p:cNvCxnSpPr>
              <a:cxnSpLocks noChangeShapeType="1"/>
            </p:cNvCxnSpPr>
            <p:nvPr/>
          </p:nvCxnSpPr>
          <p:spPr bwMode="auto">
            <a:xfrm>
              <a:off x="2708895" y="5876925"/>
              <a:ext cx="360362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Arrow Connector 19"/>
            <p:cNvCxnSpPr>
              <a:cxnSpLocks noChangeShapeType="1"/>
            </p:cNvCxnSpPr>
            <p:nvPr/>
          </p:nvCxnSpPr>
          <p:spPr bwMode="auto">
            <a:xfrm flipH="1">
              <a:off x="8109570" y="4221163"/>
              <a:ext cx="360362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Straight Arrow Connector 20"/>
            <p:cNvCxnSpPr>
              <a:cxnSpLocks noChangeShapeType="1"/>
            </p:cNvCxnSpPr>
            <p:nvPr/>
          </p:nvCxnSpPr>
          <p:spPr bwMode="auto">
            <a:xfrm flipH="1">
              <a:off x="8109570" y="2924175"/>
              <a:ext cx="360362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Straight Arrow Connector 21"/>
            <p:cNvCxnSpPr>
              <a:cxnSpLocks noChangeShapeType="1"/>
            </p:cNvCxnSpPr>
            <p:nvPr/>
          </p:nvCxnSpPr>
          <p:spPr bwMode="auto">
            <a:xfrm>
              <a:off x="5012357" y="2276475"/>
              <a:ext cx="0" cy="21590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Straight Arrow Connector 22"/>
            <p:cNvCxnSpPr>
              <a:cxnSpLocks noChangeShapeType="1"/>
            </p:cNvCxnSpPr>
            <p:nvPr/>
          </p:nvCxnSpPr>
          <p:spPr bwMode="auto">
            <a:xfrm>
              <a:off x="5877545" y="2276475"/>
              <a:ext cx="0" cy="21590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8297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631950" y="1340768"/>
            <a:ext cx="8769152" cy="4348833"/>
            <a:chOff x="1631950" y="1340768"/>
            <a:chExt cx="8769152" cy="4348833"/>
          </a:xfrm>
        </p:grpSpPr>
        <p:pic>
          <p:nvPicPr>
            <p:cNvPr id="19" name="Picture 3" descr="Captura de ecrã - 2013-02-28, 17.10.27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32176" y="2276476"/>
              <a:ext cx="5546725" cy="3311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Box 4"/>
            <p:cNvSpPr txBox="1">
              <a:spLocks noChangeArrowheads="1"/>
            </p:cNvSpPr>
            <p:nvPr/>
          </p:nvSpPr>
          <p:spPr bwMode="auto">
            <a:xfrm>
              <a:off x="2063552" y="1340768"/>
              <a:ext cx="833755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>
                  <a:latin typeface="Calibri" pitchFamily="34" charset="0"/>
                </a:rPr>
                <a:t>A </a:t>
              </a:r>
              <a:r>
                <a:rPr lang="en-US" dirty="0" err="1">
                  <a:latin typeface="Calibri" pitchFamily="34" charset="0"/>
                </a:rPr>
                <a:t>página</a:t>
              </a:r>
              <a:r>
                <a:rPr lang="en-US" dirty="0">
                  <a:latin typeface="Calibri" pitchFamily="34" charset="0"/>
                </a:rPr>
                <a:t> do </a:t>
              </a:r>
              <a:r>
                <a:rPr lang="en-US" dirty="0" err="1">
                  <a:latin typeface="Calibri" pitchFamily="34" charset="0"/>
                </a:rPr>
                <a:t>carrinho</a:t>
              </a:r>
              <a:r>
                <a:rPr lang="en-US" dirty="0">
                  <a:latin typeface="Calibri" pitchFamily="34" charset="0"/>
                </a:rPr>
                <a:t> é </a:t>
              </a:r>
              <a:r>
                <a:rPr lang="en-US" dirty="0" err="1">
                  <a:latin typeface="Calibri" pitchFamily="34" charset="0"/>
                </a:rPr>
                <a:t>uma</a:t>
              </a:r>
              <a:r>
                <a:rPr lang="en-US" dirty="0">
                  <a:latin typeface="Calibri" pitchFamily="34" charset="0"/>
                </a:rPr>
                <a:t> das </a:t>
              </a:r>
              <a:r>
                <a:rPr lang="en-US" dirty="0" err="1">
                  <a:latin typeface="Calibri" pitchFamily="34" charset="0"/>
                </a:rPr>
                <a:t>mais</a:t>
              </a:r>
              <a:r>
                <a:rPr lang="en-US" dirty="0">
                  <a:latin typeface="Calibri" pitchFamily="34" charset="0"/>
                </a:rPr>
                <a:t> </a:t>
              </a:r>
              <a:r>
                <a:rPr lang="en-US" dirty="0" err="1">
                  <a:latin typeface="Calibri" pitchFamily="34" charset="0"/>
                </a:rPr>
                <a:t>sensiveís</a:t>
              </a:r>
              <a:r>
                <a:rPr lang="en-US" dirty="0">
                  <a:latin typeface="Calibri" pitchFamily="34" charset="0"/>
                </a:rPr>
                <a:t> para o </a:t>
              </a:r>
              <a:r>
                <a:rPr lang="en-US" dirty="0" err="1">
                  <a:latin typeface="Calibri" pitchFamily="34" charset="0"/>
                </a:rPr>
                <a:t>cliente</a:t>
              </a:r>
              <a:r>
                <a:rPr lang="en-US" dirty="0">
                  <a:latin typeface="Calibri" pitchFamily="34" charset="0"/>
                </a:rPr>
                <a:t> no </a:t>
              </a:r>
              <a:r>
                <a:rPr lang="en-US" dirty="0" err="1">
                  <a:latin typeface="Calibri" pitchFamily="34" charset="0"/>
                </a:rPr>
                <a:t>seu</a:t>
              </a:r>
              <a:r>
                <a:rPr lang="en-US" dirty="0">
                  <a:latin typeface="Calibri" pitchFamily="34" charset="0"/>
                </a:rPr>
                <a:t> </a:t>
              </a:r>
              <a:r>
                <a:rPr lang="en-US" dirty="0" err="1">
                  <a:latin typeface="Calibri" pitchFamily="34" charset="0"/>
                </a:rPr>
                <a:t>processo</a:t>
              </a:r>
              <a:r>
                <a:rPr lang="en-US" dirty="0">
                  <a:latin typeface="Calibri" pitchFamily="34" charset="0"/>
                </a:rPr>
                <a:t> de </a:t>
              </a:r>
              <a:r>
                <a:rPr lang="en-US" dirty="0" err="1">
                  <a:latin typeface="Calibri" pitchFamily="34" charset="0"/>
                </a:rPr>
                <a:t>decisão</a:t>
              </a:r>
              <a:r>
                <a:rPr lang="en-US" dirty="0">
                  <a:latin typeface="Calibri" pitchFamily="34" charset="0"/>
                </a:rPr>
                <a:t> de </a:t>
              </a:r>
              <a:r>
                <a:rPr lang="en-US" dirty="0" err="1">
                  <a:latin typeface="Calibri" pitchFamily="34" charset="0"/>
                </a:rPr>
                <a:t>compra</a:t>
              </a:r>
              <a:r>
                <a:rPr lang="en-US" dirty="0">
                  <a:latin typeface="Calibri" pitchFamily="34" charset="0"/>
                </a:rPr>
                <a:t>. </a:t>
              </a:r>
              <a:r>
                <a:rPr lang="en-US" dirty="0" smtClean="0">
                  <a:latin typeface="Calibri" pitchFamily="34" charset="0"/>
                </a:rPr>
                <a:t>O Metro </a:t>
              </a:r>
              <a:r>
                <a:rPr lang="en-US" dirty="0" err="1" smtClean="0">
                  <a:latin typeface="Calibri" pitchFamily="34" charset="0"/>
                </a:rPr>
                <a:t>deverá</a:t>
              </a:r>
              <a:r>
                <a:rPr lang="en-US" dirty="0" smtClean="0">
                  <a:latin typeface="Calibri" pitchFamily="34" charset="0"/>
                </a:rPr>
                <a:t> </a:t>
              </a:r>
              <a:r>
                <a:rPr lang="en-US" dirty="0" err="1" smtClean="0">
                  <a:latin typeface="Calibri" pitchFamily="34" charset="0"/>
                </a:rPr>
                <a:t>apresentar</a:t>
              </a:r>
              <a:r>
                <a:rPr lang="en-US" dirty="0" smtClean="0">
                  <a:latin typeface="Calibri" pitchFamily="34" charset="0"/>
                </a:rPr>
                <a:t> </a:t>
              </a:r>
              <a:r>
                <a:rPr lang="en-US" dirty="0" err="1">
                  <a:latin typeface="Calibri" pitchFamily="34" charset="0"/>
                </a:rPr>
                <a:t>assim</a:t>
              </a:r>
              <a:r>
                <a:rPr lang="en-US" dirty="0">
                  <a:latin typeface="Calibri" pitchFamily="34" charset="0"/>
                </a:rPr>
                <a:t>, um design </a:t>
              </a:r>
              <a:r>
                <a:rPr lang="en-US" dirty="0" err="1">
                  <a:latin typeface="Calibri" pitchFamily="34" charset="0"/>
                </a:rPr>
                <a:t>limpo</a:t>
              </a:r>
              <a:r>
                <a:rPr lang="en-US" dirty="0">
                  <a:latin typeface="Calibri" pitchFamily="34" charset="0"/>
                </a:rPr>
                <a:t> e simples com </a:t>
              </a:r>
              <a:r>
                <a:rPr lang="en-US" dirty="0" err="1">
                  <a:latin typeface="Calibri" pitchFamily="34" charset="0"/>
                </a:rPr>
                <a:t>intuito</a:t>
              </a:r>
              <a:r>
                <a:rPr lang="en-US" dirty="0">
                  <a:latin typeface="Calibri" pitchFamily="34" charset="0"/>
                </a:rPr>
                <a:t> de </a:t>
              </a:r>
              <a:r>
                <a:rPr lang="en-US" dirty="0" err="1">
                  <a:latin typeface="Calibri" pitchFamily="34" charset="0"/>
                </a:rPr>
                <a:t>facilitar</a:t>
              </a:r>
              <a:r>
                <a:rPr lang="en-US" dirty="0">
                  <a:latin typeface="Calibri" pitchFamily="34" charset="0"/>
                </a:rPr>
                <a:t> </a:t>
              </a:r>
              <a:r>
                <a:rPr lang="en-US" dirty="0" err="1">
                  <a:latin typeface="Calibri" pitchFamily="34" charset="0"/>
                </a:rPr>
                <a:t>todo</a:t>
              </a:r>
              <a:r>
                <a:rPr lang="en-US" dirty="0">
                  <a:latin typeface="Calibri" pitchFamily="34" charset="0"/>
                </a:rPr>
                <a:t> o </a:t>
              </a:r>
              <a:r>
                <a:rPr lang="en-US" dirty="0" err="1">
                  <a:latin typeface="Calibri" pitchFamily="34" charset="0"/>
                </a:rPr>
                <a:t>processo</a:t>
              </a:r>
              <a:r>
                <a:rPr lang="en-US" dirty="0">
                  <a:latin typeface="Calibri" pitchFamily="34" charset="0"/>
                </a:rPr>
                <a:t> </a:t>
              </a:r>
            </a:p>
          </p:txBody>
        </p:sp>
        <p:sp>
          <p:nvSpPr>
            <p:cNvPr id="21" name="CaixaDeTexto 22"/>
            <p:cNvSpPr txBox="1">
              <a:spLocks noChangeArrowheads="1"/>
            </p:cNvSpPr>
            <p:nvPr/>
          </p:nvSpPr>
          <p:spPr bwMode="auto">
            <a:xfrm>
              <a:off x="1631950" y="2565401"/>
              <a:ext cx="1187450" cy="49212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1300">
                  <a:latin typeface="Calibri" pitchFamily="34" charset="0"/>
                </a:rPr>
                <a:t>Identificação de etapa</a:t>
              </a:r>
            </a:p>
          </p:txBody>
        </p:sp>
        <p:sp>
          <p:nvSpPr>
            <p:cNvPr id="22" name="CaixaDeTexto 22"/>
            <p:cNvSpPr txBox="1">
              <a:spLocks noChangeArrowheads="1"/>
            </p:cNvSpPr>
            <p:nvPr/>
          </p:nvSpPr>
          <p:spPr bwMode="auto">
            <a:xfrm>
              <a:off x="1631951" y="3429001"/>
              <a:ext cx="1584325" cy="89217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1300">
                  <a:latin typeface="Calibri" pitchFamily="34" charset="0"/>
                </a:rPr>
                <a:t>Listagem de artigos com possibilidade de alteração/remoção</a:t>
              </a:r>
            </a:p>
          </p:txBody>
        </p:sp>
        <p:sp>
          <p:nvSpPr>
            <p:cNvPr id="23" name="CaixaDeTexto 22"/>
            <p:cNvSpPr txBox="1">
              <a:spLocks noChangeArrowheads="1"/>
            </p:cNvSpPr>
            <p:nvPr/>
          </p:nvSpPr>
          <p:spPr bwMode="auto">
            <a:xfrm>
              <a:off x="1631950" y="4797426"/>
              <a:ext cx="1187450" cy="89217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1300">
                  <a:latin typeface="Calibri" pitchFamily="34" charset="0"/>
                </a:rPr>
                <a:t>Encomenda através de referência catálogo</a:t>
              </a:r>
            </a:p>
          </p:txBody>
        </p:sp>
        <p:sp>
          <p:nvSpPr>
            <p:cNvPr id="24" name="CaixaDeTexto 22"/>
            <p:cNvSpPr txBox="1">
              <a:spLocks noChangeArrowheads="1"/>
            </p:cNvSpPr>
            <p:nvPr/>
          </p:nvSpPr>
          <p:spPr bwMode="auto">
            <a:xfrm>
              <a:off x="9191625" y="3644901"/>
              <a:ext cx="1189038" cy="492125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1300">
                  <a:latin typeface="Calibri" pitchFamily="34" charset="0"/>
                </a:rPr>
                <a:t>Valores da encomenda</a:t>
              </a:r>
            </a:p>
          </p:txBody>
        </p:sp>
        <p:sp>
          <p:nvSpPr>
            <p:cNvPr id="25" name="CaixaDeTexto 22"/>
            <p:cNvSpPr txBox="1">
              <a:spLocks noChangeArrowheads="1"/>
            </p:cNvSpPr>
            <p:nvPr/>
          </p:nvSpPr>
          <p:spPr bwMode="auto">
            <a:xfrm>
              <a:off x="9191625" y="2708275"/>
              <a:ext cx="1189038" cy="693738"/>
            </a:xfrm>
            <a:prstGeom prst="rect">
              <a:avLst/>
            </a:prstGeom>
            <a:noFill/>
            <a:ln w="9525">
              <a:solidFill>
                <a:srgbClr val="FF0000">
                  <a:alpha val="30980"/>
                </a:srgb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pt-PT" sz="1300">
                  <a:latin typeface="Calibri" pitchFamily="34" charset="0"/>
                </a:rPr>
                <a:t>Introdução do código promocional</a:t>
              </a:r>
            </a:p>
          </p:txBody>
        </p:sp>
        <p:cxnSp>
          <p:nvCxnSpPr>
            <p:cNvPr id="26" name="Straight Arrow Connector 25"/>
            <p:cNvCxnSpPr>
              <a:cxnSpLocks noChangeShapeType="1"/>
            </p:cNvCxnSpPr>
            <p:nvPr/>
          </p:nvCxnSpPr>
          <p:spPr bwMode="auto">
            <a:xfrm>
              <a:off x="2927350" y="2852738"/>
              <a:ext cx="431800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Arrow Connector 26"/>
            <p:cNvCxnSpPr>
              <a:cxnSpLocks noChangeShapeType="1"/>
            </p:cNvCxnSpPr>
            <p:nvPr/>
          </p:nvCxnSpPr>
          <p:spPr bwMode="auto">
            <a:xfrm flipH="1">
              <a:off x="8688388" y="3141663"/>
              <a:ext cx="431800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Arrow Connector 27"/>
            <p:cNvCxnSpPr>
              <a:cxnSpLocks noChangeShapeType="1"/>
            </p:cNvCxnSpPr>
            <p:nvPr/>
          </p:nvCxnSpPr>
          <p:spPr bwMode="auto">
            <a:xfrm>
              <a:off x="3000375" y="3933825"/>
              <a:ext cx="431800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Straight Arrow Connector 28"/>
            <p:cNvCxnSpPr>
              <a:cxnSpLocks noChangeShapeType="1"/>
            </p:cNvCxnSpPr>
            <p:nvPr/>
          </p:nvCxnSpPr>
          <p:spPr bwMode="auto">
            <a:xfrm>
              <a:off x="3000375" y="5157788"/>
              <a:ext cx="431800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Arrow Connector 29"/>
            <p:cNvCxnSpPr>
              <a:cxnSpLocks noChangeShapeType="1"/>
            </p:cNvCxnSpPr>
            <p:nvPr/>
          </p:nvCxnSpPr>
          <p:spPr bwMode="auto">
            <a:xfrm flipH="1">
              <a:off x="8688388" y="4076700"/>
              <a:ext cx="431800" cy="0"/>
            </a:xfrm>
            <a:prstGeom prst="straightConnector1">
              <a:avLst/>
            </a:prstGeom>
            <a:noFill/>
            <a:ln w="25400">
              <a:solidFill>
                <a:srgbClr val="000090"/>
              </a:solidFill>
              <a:round/>
              <a:headEnd/>
              <a:tailEnd type="arrow" w="med" len="med"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05202" y="2936838"/>
              <a:ext cx="3207570" cy="1538343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6712772" y="4797426"/>
              <a:ext cx="2407416" cy="892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1783217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6" y="1078707"/>
            <a:ext cx="5978450" cy="3886200"/>
          </a:xfrm>
          <a:prstGeom prst="rect">
            <a:avLst/>
          </a:prstGeom>
        </p:spPr>
      </p:pic>
      <p:sp>
        <p:nvSpPr>
          <p:cNvPr id="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32026" y="382588"/>
            <a:ext cx="8435975" cy="792162"/>
          </a:xfrm>
          <a:prstGeom prst="rect">
            <a:avLst/>
          </a:prstGeom>
        </p:spPr>
        <p:txBody>
          <a:bodyPr/>
          <a:lstStyle/>
          <a:p>
            <a:pPr algn="l"/>
            <a:r>
              <a:rPr lang="pt-PT" dirty="0" err="1" smtClean="0">
                <a:latin typeface="Calibri" pitchFamily="34" charset="0"/>
                <a:ea typeface="ＭＳ Ｐゴシック" pitchFamily="34" charset="-128"/>
              </a:rPr>
              <a:t>E-store</a:t>
            </a:r>
            <a:r>
              <a:rPr lang="pt-PT" dirty="0" smtClean="0">
                <a:latin typeface="Calibri" pitchFamily="34" charset="0"/>
                <a:ea typeface="ＭＳ Ｐゴシック" pitchFamily="34" charset="-128"/>
              </a:rPr>
              <a:t> </a:t>
            </a:r>
            <a:r>
              <a:rPr lang="pt-PT" sz="3000" i="1" dirty="0">
                <a:latin typeface="Calibri" pitchFamily="34" charset="0"/>
                <a:ea typeface="ＭＳ Ｐゴシック" pitchFamily="34" charset="-128"/>
              </a:rPr>
              <a:t>– Página produto</a:t>
            </a:r>
          </a:p>
        </p:txBody>
      </p:sp>
      <p:sp>
        <p:nvSpPr>
          <p:cNvPr id="6" name="Marcador de Posição de Conteúdo 26"/>
          <p:cNvSpPr>
            <a:spLocks noGrp="1"/>
          </p:cNvSpPr>
          <p:nvPr>
            <p:ph idx="4294967295"/>
          </p:nvPr>
        </p:nvSpPr>
        <p:spPr>
          <a:xfrm>
            <a:off x="7859714" y="1412875"/>
            <a:ext cx="2808287" cy="4768850"/>
          </a:xfrm>
          <a:prstGeom prst="rect">
            <a:avLst/>
          </a:prstGeom>
        </p:spPr>
        <p:txBody>
          <a:bodyPr/>
          <a:lstStyle/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Descrição detalhada do produto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Configuração do produto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Acesso à disponibilidade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Identificação do preço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Adicionar ao carrinho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Configuração da quantidade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Adicionar à lista de favoritos/partilha na redes sociais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Informação sobre os serviços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Imagens alternativas com possibilidade de zoom</a:t>
            </a:r>
          </a:p>
          <a:p>
            <a:pPr>
              <a:buFontTx/>
              <a:buAutoNum type="arabicPeriod"/>
            </a:pPr>
            <a:r>
              <a:rPr lang="pt-PT" sz="1600" dirty="0">
                <a:ea typeface="ＭＳ Ｐゴシック" pitchFamily="34" charset="-128"/>
              </a:rPr>
              <a:t>Cross </a:t>
            </a:r>
            <a:r>
              <a:rPr lang="pt-PT" sz="1600" dirty="0" err="1">
                <a:ea typeface="ＭＳ Ｐゴシック" pitchFamily="34" charset="-128"/>
              </a:rPr>
              <a:t>selling</a:t>
            </a:r>
            <a:endParaRPr lang="pt-PT" sz="1600" dirty="0">
              <a:ea typeface="ＭＳ Ｐゴシック" pitchFamily="34" charset="-128"/>
            </a:endParaRPr>
          </a:p>
          <a:p>
            <a:pPr>
              <a:buFontTx/>
              <a:buAutoNum type="arabicPeriod"/>
            </a:pPr>
            <a:endParaRPr lang="pt-PT" sz="1200" dirty="0">
              <a:ea typeface="ＭＳ Ｐゴシック" pitchFamily="34" charset="-128"/>
            </a:endParaRPr>
          </a:p>
          <a:p>
            <a:pPr>
              <a:buFontTx/>
              <a:buAutoNum type="arabicPeriod"/>
            </a:pPr>
            <a:endParaRPr lang="pt-PT" sz="1200" dirty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010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90" y="-109797"/>
            <a:ext cx="8928846" cy="660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43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7090</TotalTime>
  <Words>281</Words>
  <Application>Microsoft Office PowerPoint</Application>
  <PresentationFormat>Widescreen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  <vt:lpstr>E-store – Footer</vt:lpstr>
      <vt:lpstr>PowerPoint Presentation</vt:lpstr>
      <vt:lpstr>PowerPoint Presentation</vt:lpstr>
      <vt:lpstr>E-store – Página produto</vt:lpstr>
      <vt:lpstr>PowerPoint Presentation</vt:lpstr>
    </vt:vector>
  </TitlesOfParts>
  <Company>Metropolitano de Lisboa, E.P.E.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Rodrigo Fonseca</dc:creator>
  <cp:lastModifiedBy>Rodrigo Fonseca</cp:lastModifiedBy>
  <cp:revision>5</cp:revision>
  <dcterms:created xsi:type="dcterms:W3CDTF">2018-01-04T16:46:05Z</dcterms:created>
  <dcterms:modified xsi:type="dcterms:W3CDTF">2018-01-09T14:56:13Z</dcterms:modified>
</cp:coreProperties>
</file>